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6" r:id="rId4"/>
    <p:sldId id="267" r:id="rId5"/>
    <p:sldId id="269" r:id="rId6"/>
    <p:sldId id="26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9" r:id="rId15"/>
    <p:sldId id="277" r:id="rId16"/>
    <p:sldId id="265" r:id="rId17"/>
    <p:sldId id="257" r:id="rId18"/>
    <p:sldId id="258" r:id="rId19"/>
    <p:sldId id="259" r:id="rId20"/>
    <p:sldId id="260" r:id="rId21"/>
    <p:sldId id="261" r:id="rId22"/>
    <p:sldId id="262" r:id="rId23"/>
    <p:sldId id="26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6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5419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5941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9788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294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2125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7467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4408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7010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4588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3378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48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B482A-09F7-4926-9F83-D8605800580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C2875-FED2-4FAC-908F-169B9DFAF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4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45E11-2161-0962-7F67-1EAC2F16F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432227"/>
            <a:ext cx="7772400" cy="1562828"/>
          </a:xfrm>
        </p:spPr>
        <p:txBody>
          <a:bodyPr>
            <a:normAutofit/>
          </a:bodyPr>
          <a:lstStyle/>
          <a:p>
            <a:r>
              <a:rPr lang="en-US" sz="4400" b="1" dirty="0"/>
              <a:t>HAS January 2023 Photo Contest </a:t>
            </a:r>
            <a:br>
              <a:rPr lang="en-US" sz="4400" b="1" dirty="0"/>
            </a:br>
            <a:r>
              <a:rPr lang="en-US" sz="4400" b="1" dirty="0"/>
              <a:t>Participants and Winners</a:t>
            </a: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190E7B51-4AFC-978F-994E-43E677646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20" y="2364989"/>
            <a:ext cx="2585159" cy="35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68268"/>
      </p:ext>
    </p:extLst>
  </p:cSld>
  <p:clrMapOvr>
    <a:masterClrMapping/>
  </p:clrMapOvr>
  <p:transition spd="slow" advClick="0" advTm="3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5AE024-D432-3F7A-F582-14DE6B6545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262" y="2105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Virge Cask Photos</a:t>
            </a:r>
          </a:p>
        </p:txBody>
      </p:sp>
      <p:pic>
        <p:nvPicPr>
          <p:cNvPr id="6" name="Picture 5" descr="A picture containing sitting, outdoor, perched, oscine&#10;&#10;Description automatically generated">
            <a:extLst>
              <a:ext uri="{FF2B5EF4-FFF2-40B4-BE49-F238E27FC236}">
                <a16:creationId xmlns:a16="http://schemas.microsoft.com/office/drawing/2014/main" id="{85F6D777-D15A-1B4C-EF39-95878E7D5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1" y="1317567"/>
            <a:ext cx="4572000" cy="3200400"/>
          </a:xfrm>
          <a:prstGeom prst="rect">
            <a:avLst/>
          </a:prstGeom>
        </p:spPr>
      </p:pic>
      <p:pic>
        <p:nvPicPr>
          <p:cNvPr id="8" name="Picture 7" descr="A red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13E5D979-FE40-8A08-DD54-FB2746ECE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95" y="1246909"/>
            <a:ext cx="3570694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80034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879CA3-15E1-23EC-EC59-F7AA77AEB6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512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Glenn Berger Photos</a:t>
            </a:r>
          </a:p>
        </p:txBody>
      </p:sp>
      <p:pic>
        <p:nvPicPr>
          <p:cNvPr id="6" name="Picture 5" descr="A picture containing tree, outdoor, bird, forest&#10;&#10;Description automatically generated">
            <a:extLst>
              <a:ext uri="{FF2B5EF4-FFF2-40B4-BE49-F238E27FC236}">
                <a16:creationId xmlns:a16="http://schemas.microsoft.com/office/drawing/2014/main" id="{FFCC9C9D-8FFD-0C8C-CFC7-13394E04C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40" y="1129585"/>
            <a:ext cx="3963168" cy="3618481"/>
          </a:xfrm>
          <a:prstGeom prst="rect">
            <a:avLst/>
          </a:prstGeom>
        </p:spPr>
      </p:pic>
      <p:pic>
        <p:nvPicPr>
          <p:cNvPr id="7" name="Content Placeholder 4" descr="A couple of birds stand near each other&#10;&#10;Description automatically generated with low confidence">
            <a:extLst>
              <a:ext uri="{FF2B5EF4-FFF2-40B4-BE49-F238E27FC236}">
                <a16:creationId xmlns:a16="http://schemas.microsoft.com/office/drawing/2014/main" id="{9A481960-D54E-B406-B21F-22398BF5F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7" y="1129585"/>
            <a:ext cx="4172663" cy="3618481"/>
          </a:xfrm>
        </p:spPr>
      </p:pic>
    </p:spTree>
    <p:extLst>
      <p:ext uri="{BB962C8B-B14F-4D97-AF65-F5344CB8AC3E}">
        <p14:creationId xmlns:p14="http://schemas.microsoft.com/office/powerpoint/2010/main" val="351489984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D59057-2810-804E-9362-9B574817B8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512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Joan Heffernan Photos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B17AF-EAA6-3C99-F29A-6CDB01AD3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3" y="1047404"/>
            <a:ext cx="2867891" cy="2169845"/>
          </a:xfrm>
          <a:prstGeom prst="rect">
            <a:avLst/>
          </a:prstGeom>
        </p:spPr>
      </p:pic>
      <p:pic>
        <p:nvPicPr>
          <p:cNvPr id="8" name="Picture 7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810BEE74-A585-CE32-0C45-E498C1290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50" y="1080325"/>
            <a:ext cx="2358058" cy="2136924"/>
          </a:xfrm>
          <a:prstGeom prst="rect">
            <a:avLst/>
          </a:prstGeom>
        </p:spPr>
      </p:pic>
      <p:pic>
        <p:nvPicPr>
          <p:cNvPr id="10" name="Picture 9" descr="A picture containing outdoor, sky, grass&#10;&#10;Description automatically generated">
            <a:extLst>
              <a:ext uri="{FF2B5EF4-FFF2-40B4-BE49-F238E27FC236}">
                <a16:creationId xmlns:a16="http://schemas.microsoft.com/office/drawing/2014/main" id="{04700ACC-348F-3462-EFE8-C69DB17C3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8" y="3429000"/>
            <a:ext cx="3585093" cy="2688820"/>
          </a:xfrm>
          <a:prstGeom prst="rect">
            <a:avLst/>
          </a:prstGeom>
        </p:spPr>
      </p:pic>
      <p:pic>
        <p:nvPicPr>
          <p:cNvPr id="14" name="Picture 13" descr="A bird flying over a trash can&#10;&#10;Description automatically generated with low confidence">
            <a:extLst>
              <a:ext uri="{FF2B5EF4-FFF2-40B4-BE49-F238E27FC236}">
                <a16:creationId xmlns:a16="http://schemas.microsoft.com/office/drawing/2014/main" id="{5E7E5C1A-3A52-B2A3-E3B9-FF62FF975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686" y="1096368"/>
            <a:ext cx="3290801" cy="2544383"/>
          </a:xfrm>
          <a:prstGeom prst="rect">
            <a:avLst/>
          </a:prstGeom>
        </p:spPr>
      </p:pic>
      <p:pic>
        <p:nvPicPr>
          <p:cNvPr id="17" name="Picture 16" descr="A group of swans in a lake&#10;&#10;Description automatically generated with medium confidence">
            <a:extLst>
              <a:ext uri="{FF2B5EF4-FFF2-40B4-BE49-F238E27FC236}">
                <a16:creationId xmlns:a16="http://schemas.microsoft.com/office/drawing/2014/main" id="{7AEA6689-F43B-B08E-72A2-C518676D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79" y="3832498"/>
            <a:ext cx="3816575" cy="254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30360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A1DB2C-4AA0-FD61-0CA9-B09E88D13E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Maggie Peretto Photo</a:t>
            </a:r>
          </a:p>
        </p:txBody>
      </p:sp>
      <p:pic>
        <p:nvPicPr>
          <p:cNvPr id="6" name="Picture 5" descr="A bird sits on a branch&#10;&#10;Description automatically generated with medium confidence">
            <a:extLst>
              <a:ext uri="{FF2B5EF4-FFF2-40B4-BE49-F238E27FC236}">
                <a16:creationId xmlns:a16="http://schemas.microsoft.com/office/drawing/2014/main" id="{C436689F-F59F-4D09-FB26-7FD1ADCFE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1" y="1023217"/>
            <a:ext cx="5945678" cy="435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66234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6F9F3B-8956-2A3D-BC66-9C3FC1FF4A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512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Martin Kaehrle Photo</a:t>
            </a:r>
          </a:p>
        </p:txBody>
      </p:sp>
      <p:pic>
        <p:nvPicPr>
          <p:cNvPr id="6" name="Picture 5" descr="A bird with a long beak&#10;&#10;Description automatically generated with medium confidence">
            <a:extLst>
              <a:ext uri="{FF2B5EF4-FFF2-40B4-BE49-F238E27FC236}">
                <a16:creationId xmlns:a16="http://schemas.microsoft.com/office/drawing/2014/main" id="{6636D840-AB3E-DBF6-4E1D-27638161C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8" y="1059556"/>
            <a:ext cx="6662057" cy="420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82516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51F135-49A2-B256-D69E-57D1F0DF34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512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Sarah Faulkner Photos</a:t>
            </a:r>
          </a:p>
        </p:txBody>
      </p:sp>
      <p:pic>
        <p:nvPicPr>
          <p:cNvPr id="6" name="Picture 5" descr="A picture containing tree, outdoor, plant, maple&#10;&#10;Description automatically generated">
            <a:extLst>
              <a:ext uri="{FF2B5EF4-FFF2-40B4-BE49-F238E27FC236}">
                <a16:creationId xmlns:a16="http://schemas.microsoft.com/office/drawing/2014/main" id="{182D7A05-B1FD-0E40-28F7-C31645C19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2" y="1159308"/>
            <a:ext cx="4004360" cy="2963804"/>
          </a:xfrm>
          <a:prstGeom prst="rect">
            <a:avLst/>
          </a:prstGeom>
        </p:spPr>
      </p:pic>
      <p:pic>
        <p:nvPicPr>
          <p:cNvPr id="8" name="Picture 7" descr="A leaf on a tree branch&#10;&#10;Description automatically generated with medium confidence">
            <a:extLst>
              <a:ext uri="{FF2B5EF4-FFF2-40B4-BE49-F238E27FC236}">
                <a16:creationId xmlns:a16="http://schemas.microsoft.com/office/drawing/2014/main" id="{1B7BDFA5-7F67-35B0-C72B-58684B042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62" y="1159309"/>
            <a:ext cx="4171387" cy="29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6282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6983-5601-D73A-43F4-950A9DE69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7"/>
            <a:ext cx="7886700" cy="1325563"/>
          </a:xfrm>
        </p:spPr>
        <p:txBody>
          <a:bodyPr/>
          <a:lstStyle/>
          <a:p>
            <a:r>
              <a:rPr lang="en-US" b="1" dirty="0"/>
              <a:t>And the Winners!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DB938F5-02B2-214B-1B98-3D5E4B735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413601"/>
              </p:ext>
            </p:extLst>
          </p:nvPr>
        </p:nvGraphicFramePr>
        <p:xfrm>
          <a:off x="759229" y="1397000"/>
          <a:ext cx="699135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450">
                  <a:extLst>
                    <a:ext uri="{9D8B030D-6E8A-4147-A177-3AD203B41FA5}">
                      <a16:colId xmlns:a16="http://schemas.microsoft.com/office/drawing/2014/main" val="3225303356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3937116681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1734153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Photographer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82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Best 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Glenn Barger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Black Vultures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076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Bird Behavior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Barbara Scavotto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Hairy Woodpecker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2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Rarest Bird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Maggie Peretto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Oregon Junco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374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Joan Heffernan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Conservation/Clean 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271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Joan Heffernan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Crow??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59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Funniest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Joan Heffernan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91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445965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3C41B-C74D-296A-856A-BDBDC7873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3251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Best Overall</a:t>
            </a:r>
          </a:p>
        </p:txBody>
      </p:sp>
      <p:pic>
        <p:nvPicPr>
          <p:cNvPr id="5" name="Content Placeholder 4" descr="A couple of birds stand near each other&#10;&#10;Description automatically generated with low confidence">
            <a:extLst>
              <a:ext uri="{FF2B5EF4-FFF2-40B4-BE49-F238E27FC236}">
                <a16:creationId xmlns:a16="http://schemas.microsoft.com/office/drawing/2014/main" id="{84517413-5038-0A5A-5F8D-8E37B2C2E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5" y="1253331"/>
            <a:ext cx="501775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32E726-6487-E844-B751-31850CF5AD7F}"/>
              </a:ext>
            </a:extLst>
          </p:cNvPr>
          <p:cNvSpPr txBox="1"/>
          <p:nvPr/>
        </p:nvSpPr>
        <p:spPr>
          <a:xfrm>
            <a:off x="1805944" y="5902036"/>
            <a:ext cx="608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Bird Watching goes both ways!</a:t>
            </a:r>
          </a:p>
          <a:p>
            <a:r>
              <a:rPr lang="en-US" dirty="0"/>
              <a:t>Photographer - Glenn Barger</a:t>
            </a:r>
          </a:p>
        </p:txBody>
      </p:sp>
    </p:spTree>
    <p:extLst>
      <p:ext uri="{BB962C8B-B14F-4D97-AF65-F5344CB8AC3E}">
        <p14:creationId xmlns:p14="http://schemas.microsoft.com/office/powerpoint/2010/main" val="2917033387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DBF6-1BA0-24E8-6A8C-74106A9B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54" y="0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Bird Behavior</a:t>
            </a:r>
          </a:p>
        </p:txBody>
      </p:sp>
      <p:pic>
        <p:nvPicPr>
          <p:cNvPr id="5" name="Content Placeholder 4" descr="Hairy Woodpecker searching for lunchr">
            <a:extLst>
              <a:ext uri="{FF2B5EF4-FFF2-40B4-BE49-F238E27FC236}">
                <a16:creationId xmlns:a16="http://schemas.microsoft.com/office/drawing/2014/main" id="{4B678D8E-AEA5-ADED-A889-BFA26A9F2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63" y="1325562"/>
            <a:ext cx="5519482" cy="40790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8B61E8-3B7B-C2E2-0BBD-1F6F2E7DE0A6}"/>
              </a:ext>
            </a:extLst>
          </p:cNvPr>
          <p:cNvSpPr txBox="1"/>
          <p:nvPr/>
        </p:nvSpPr>
        <p:spPr>
          <a:xfrm>
            <a:off x="1509963" y="5786658"/>
            <a:ext cx="6124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Hairy Woodpecker searching for lunch</a:t>
            </a:r>
          </a:p>
          <a:p>
            <a:r>
              <a:rPr lang="en-US" dirty="0"/>
              <a:t>Photographer – Barbara Scavotto</a:t>
            </a:r>
          </a:p>
        </p:txBody>
      </p:sp>
    </p:spTree>
    <p:extLst>
      <p:ext uri="{BB962C8B-B14F-4D97-AF65-F5344CB8AC3E}">
        <p14:creationId xmlns:p14="http://schemas.microsoft.com/office/powerpoint/2010/main" val="2103545795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4785-0C52-551B-4BA8-6EC5C84A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74" y="99113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Rarest Bird</a:t>
            </a:r>
          </a:p>
        </p:txBody>
      </p:sp>
      <p:pic>
        <p:nvPicPr>
          <p:cNvPr id="5" name="Content Placeholder 4" descr="A bird sits on a branch&#10;&#10;Description automatically generated with medium confidence">
            <a:extLst>
              <a:ext uri="{FF2B5EF4-FFF2-40B4-BE49-F238E27FC236}">
                <a16:creationId xmlns:a16="http://schemas.microsoft.com/office/drawing/2014/main" id="{BB00920F-8265-D114-B0D0-829AAEC95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4" y="1325562"/>
            <a:ext cx="5924801" cy="38988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98C12-87CC-AD79-6DC8-117C3641C1F6}"/>
              </a:ext>
            </a:extLst>
          </p:cNvPr>
          <p:cNvSpPr txBox="1"/>
          <p:nvPr/>
        </p:nvSpPr>
        <p:spPr>
          <a:xfrm>
            <a:off x="1170824" y="5449774"/>
            <a:ext cx="6802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Oregon Junco – surprised to see this bird along with 60 other Juncos!</a:t>
            </a:r>
          </a:p>
          <a:p>
            <a:r>
              <a:rPr lang="en-US" dirty="0"/>
              <a:t>Photographer – Maggie Peretto</a:t>
            </a:r>
          </a:p>
        </p:txBody>
      </p:sp>
    </p:spTree>
    <p:extLst>
      <p:ext uri="{BB962C8B-B14F-4D97-AF65-F5344CB8AC3E}">
        <p14:creationId xmlns:p14="http://schemas.microsoft.com/office/powerpoint/2010/main" val="3088098471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AEF9-CDEA-7FC6-45E5-7B4BCE0D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51" y="-25572"/>
            <a:ext cx="8429106" cy="1009679"/>
          </a:xfrm>
        </p:spPr>
        <p:txBody>
          <a:bodyPr/>
          <a:lstStyle/>
          <a:p>
            <a:r>
              <a:rPr lang="en-US" b="1" dirty="0"/>
              <a:t>HAS January 2023 Photo Participants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C0BA7C7-DA78-B2BD-992B-FBD9DE083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71940"/>
              </p:ext>
            </p:extLst>
          </p:nvPr>
        </p:nvGraphicFramePr>
        <p:xfrm>
          <a:off x="282631" y="984107"/>
          <a:ext cx="8046720" cy="5150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976">
                  <a:extLst>
                    <a:ext uri="{9D8B030D-6E8A-4147-A177-3AD203B41FA5}">
                      <a16:colId xmlns:a16="http://schemas.microsoft.com/office/drawing/2014/main" val="655517210"/>
                    </a:ext>
                  </a:extLst>
                </a:gridCol>
                <a:gridCol w="1369502">
                  <a:extLst>
                    <a:ext uri="{9D8B030D-6E8A-4147-A177-3AD203B41FA5}">
                      <a16:colId xmlns:a16="http://schemas.microsoft.com/office/drawing/2014/main" val="3939089893"/>
                    </a:ext>
                  </a:extLst>
                </a:gridCol>
                <a:gridCol w="2494451">
                  <a:extLst>
                    <a:ext uri="{9D8B030D-6E8A-4147-A177-3AD203B41FA5}">
                      <a16:colId xmlns:a16="http://schemas.microsoft.com/office/drawing/2014/main" val="291898744"/>
                    </a:ext>
                  </a:extLst>
                </a:gridCol>
                <a:gridCol w="2673791">
                  <a:extLst>
                    <a:ext uri="{9D8B030D-6E8A-4147-A177-3AD203B41FA5}">
                      <a16:colId xmlns:a16="http://schemas.microsoft.com/office/drawing/2014/main" val="4187074601"/>
                    </a:ext>
                  </a:extLst>
                </a:gridCol>
              </a:tblGrid>
              <a:tr h="327734">
                <a:tc>
                  <a:txBody>
                    <a:bodyPr/>
                    <a:lstStyle/>
                    <a:p>
                      <a:r>
                        <a:rPr lang="en-US" sz="1400" dirty="0"/>
                        <a:t>Photographer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Bird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395213"/>
                  </a:ext>
                </a:extLst>
              </a:tr>
              <a:tr h="1015976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Alison Wilcox 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 Behavior 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Rarest Bird 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Rarest Bird 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Funniest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Red Tailed Hawk</a:t>
                      </a:r>
                    </a:p>
                    <a:p>
                      <a:r>
                        <a:rPr lang="en-US" sz="1400" dirty="0"/>
                        <a:t>Kestrel</a:t>
                      </a:r>
                    </a:p>
                    <a:p>
                      <a:r>
                        <a:rPr lang="en-US" sz="1400" dirty="0"/>
                        <a:t>Snow Goose</a:t>
                      </a:r>
                    </a:p>
                    <a:p>
                      <a:r>
                        <a:rPr lang="en-US" sz="1400" dirty="0"/>
                        <a:t>Canada Goose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South Windsor</a:t>
                      </a:r>
                    </a:p>
                    <a:p>
                      <a:r>
                        <a:rPr lang="en-US" sz="1400" dirty="0"/>
                        <a:t>East Windsor</a:t>
                      </a:r>
                    </a:p>
                    <a:p>
                      <a:r>
                        <a:rPr lang="en-US" sz="1400" dirty="0"/>
                        <a:t>Avon</a:t>
                      </a:r>
                    </a:p>
                    <a:p>
                      <a:r>
                        <a:rPr lang="en-US" sz="1400" dirty="0"/>
                        <a:t>East Windsor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413805"/>
                  </a:ext>
                </a:extLst>
              </a:tr>
              <a:tr h="1245390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Annette Pasek 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Overall 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 Behavior 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Rarest Bird 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OOPS 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Funniest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Duck</a:t>
                      </a:r>
                    </a:p>
                    <a:p>
                      <a:r>
                        <a:rPr lang="en-US" sz="1400" dirty="0"/>
                        <a:t>Ring-billed Gull</a:t>
                      </a:r>
                    </a:p>
                    <a:p>
                      <a:r>
                        <a:rPr lang="en-US" sz="1400" dirty="0"/>
                        <a:t>Oriole</a:t>
                      </a:r>
                    </a:p>
                    <a:p>
                      <a:r>
                        <a:rPr lang="en-US" sz="1400" dirty="0"/>
                        <a:t>Monk Parakeet</a:t>
                      </a:r>
                    </a:p>
                    <a:p>
                      <a:r>
                        <a:rPr lang="en-US" sz="1400" dirty="0"/>
                        <a:t>Bottoms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East Hartford</a:t>
                      </a:r>
                    </a:p>
                    <a:p>
                      <a:r>
                        <a:rPr lang="en-US" sz="1400" dirty="0"/>
                        <a:t>Charter Oak Landing/Hartford</a:t>
                      </a:r>
                    </a:p>
                    <a:p>
                      <a:r>
                        <a:rPr lang="en-US" sz="1400" dirty="0"/>
                        <a:t>East Harford</a:t>
                      </a:r>
                    </a:p>
                    <a:p>
                      <a:r>
                        <a:rPr lang="en-US" sz="1400" dirty="0"/>
                        <a:t>New Britain</a:t>
                      </a:r>
                    </a:p>
                    <a:p>
                      <a:r>
                        <a:rPr lang="en-US" sz="1400" dirty="0"/>
                        <a:t>Pitkin Pond, East Hartford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954333"/>
                  </a:ext>
                </a:extLst>
              </a:tr>
              <a:tr h="1015976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Barbara Scavotto </a:t>
                      </a:r>
                    </a:p>
                    <a:p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Overall 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Rarest Bird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 Behavior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Funniest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Bald Eagle hunting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Monk Parakeet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Female Hairy Woodpecker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Bald Eagle yawning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Union Pond, Manchester</a:t>
                      </a:r>
                    </a:p>
                    <a:p>
                      <a:r>
                        <a:rPr lang="en-US" sz="1400" dirty="0"/>
                        <a:t>Willow Brook Park, New Britain</a:t>
                      </a:r>
                    </a:p>
                    <a:p>
                      <a:r>
                        <a:rPr lang="en-US" sz="1400" dirty="0"/>
                        <a:t>Union Pond, Manchester</a:t>
                      </a:r>
                    </a:p>
                    <a:p>
                      <a:r>
                        <a:rPr lang="en-US" sz="1400" dirty="0"/>
                        <a:t>Union Pond, Manchester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228085"/>
                  </a:ext>
                </a:extLst>
              </a:tr>
              <a:tr h="557148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Donna Summers </a:t>
                      </a:r>
                    </a:p>
                    <a:p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 Behavior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Bald Eagle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Bald Eagle Fly 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Nod Brook, WMA, Avon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Nod Brook, WMA, Avon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608545"/>
                  </a:ext>
                </a:extLst>
              </a:tr>
              <a:tr h="398743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Doug Murray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Cardinal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Bloomfield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98861"/>
                  </a:ext>
                </a:extLst>
              </a:tr>
              <a:tr h="589922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Sophia Marler </a:t>
                      </a:r>
                    </a:p>
                    <a:p>
                      <a:endParaRPr lang="en-US" sz="1600" b="1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Overall 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Barred Owl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Barred Owl - Yawning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Glastonbury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Glastonbury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474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290077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919B-EE42-B442-27AE-ED816FBE2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Birders</a:t>
            </a:r>
          </a:p>
        </p:txBody>
      </p:sp>
      <p:pic>
        <p:nvPicPr>
          <p:cNvPr id="5" name="Content Placeholder 4" descr="A picture containing outdoor, sky, grass&#10;&#10;Description automatically generated">
            <a:extLst>
              <a:ext uri="{FF2B5EF4-FFF2-40B4-BE49-F238E27FC236}">
                <a16:creationId xmlns:a16="http://schemas.microsoft.com/office/drawing/2014/main" id="{17D7016C-6658-6FB0-2DBC-FDBDEB202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8" y="1325562"/>
            <a:ext cx="5801784" cy="402193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DC097-B946-7CC9-ABD5-8A966F121792}"/>
              </a:ext>
            </a:extLst>
          </p:cNvPr>
          <p:cNvSpPr txBox="1"/>
          <p:nvPr/>
        </p:nvSpPr>
        <p:spPr>
          <a:xfrm>
            <a:off x="771525" y="5534620"/>
            <a:ext cx="7600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well as a birder, I’m an environmentalist. For every location we visit, whether hiking, walking or birding, we collect trash that is harmful to all habitats as well as unsightly.</a:t>
            </a:r>
          </a:p>
          <a:p>
            <a:r>
              <a:rPr lang="en-US" dirty="0"/>
              <a:t>Photographer – Joan Heffernan</a:t>
            </a:r>
          </a:p>
        </p:txBody>
      </p:sp>
    </p:spTree>
    <p:extLst>
      <p:ext uri="{BB962C8B-B14F-4D97-AF65-F5344CB8AC3E}">
        <p14:creationId xmlns:p14="http://schemas.microsoft.com/office/powerpoint/2010/main" val="1594279100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7561-07D4-8D08-DA34-80393986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0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OOPS!</a:t>
            </a:r>
          </a:p>
        </p:txBody>
      </p:sp>
      <p:pic>
        <p:nvPicPr>
          <p:cNvPr id="5" name="Content Placeholder 4" descr="A bird flying over a trash can&#10;&#10;Description automatically generated with low confidence">
            <a:extLst>
              <a:ext uri="{FF2B5EF4-FFF2-40B4-BE49-F238E27FC236}">
                <a16:creationId xmlns:a16="http://schemas.microsoft.com/office/drawing/2014/main" id="{F96E02A5-247E-1F88-2CC6-D42DC91F0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24" y="1253331"/>
            <a:ext cx="652700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053434-A6B1-0E8D-3B0A-6B8131070E3C}"/>
              </a:ext>
            </a:extLst>
          </p:cNvPr>
          <p:cNvSpPr txBox="1"/>
          <p:nvPr/>
        </p:nvSpPr>
        <p:spPr>
          <a:xfrm>
            <a:off x="1176024" y="5871411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Raven, Crow, Fish Crow?  We’ll never know!</a:t>
            </a:r>
          </a:p>
          <a:p>
            <a:r>
              <a:rPr lang="en-US" dirty="0"/>
              <a:t>Photographer – Joan Heffernan</a:t>
            </a:r>
          </a:p>
        </p:txBody>
      </p:sp>
    </p:spTree>
    <p:extLst>
      <p:ext uri="{BB962C8B-B14F-4D97-AF65-F5344CB8AC3E}">
        <p14:creationId xmlns:p14="http://schemas.microsoft.com/office/powerpoint/2010/main" val="3159490631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4E6D6-BFEB-BC3E-6F40-4162289B1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Funniest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A681F8-0832-72C4-8A82-6D8CA37E4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21" y="1253331"/>
            <a:ext cx="652700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7F2FD-296A-9C8E-0056-C4EC77098E73}"/>
              </a:ext>
            </a:extLst>
          </p:cNvPr>
          <p:cNvSpPr txBox="1"/>
          <p:nvPr/>
        </p:nvSpPr>
        <p:spPr>
          <a:xfrm>
            <a:off x="1051321" y="5849034"/>
            <a:ext cx="762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Swans – Audition for Swan Lake – Bottoms up!  </a:t>
            </a:r>
          </a:p>
          <a:p>
            <a:r>
              <a:rPr lang="en-US" dirty="0"/>
              <a:t>Photographer – Joan Heffernan</a:t>
            </a:r>
          </a:p>
        </p:txBody>
      </p:sp>
    </p:spTree>
    <p:extLst>
      <p:ext uri="{BB962C8B-B14F-4D97-AF65-F5344CB8AC3E}">
        <p14:creationId xmlns:p14="http://schemas.microsoft.com/office/powerpoint/2010/main" val="719980600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173B-8D1F-F238-DE00-7460D2D8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1" y="365126"/>
            <a:ext cx="8695112" cy="1325563"/>
          </a:xfrm>
        </p:spPr>
        <p:txBody>
          <a:bodyPr/>
          <a:lstStyle/>
          <a:p>
            <a:r>
              <a:rPr lang="en-US" b="1" dirty="0"/>
              <a:t>And a big “Thank You” to our judges!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25E6B5E-C0E2-C535-77A3-C5EA68EEE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Sam Fried, Chris Fisher, Julian Hough</a:t>
            </a:r>
          </a:p>
        </p:txBody>
      </p:sp>
      <p:pic>
        <p:nvPicPr>
          <p:cNvPr id="8" name="Graphic 7" descr="A seagull">
            <a:extLst>
              <a:ext uri="{FF2B5EF4-FFF2-40B4-BE49-F238E27FC236}">
                <a16:creationId xmlns:a16="http://schemas.microsoft.com/office/drawing/2014/main" id="{9718998A-2D8C-161A-8B61-CE6A874B0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0" y="2909454"/>
            <a:ext cx="4572000" cy="34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03873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F1D4-0A0B-1889-46F3-CA4A890AD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1" y="79289"/>
            <a:ext cx="8894618" cy="1325563"/>
          </a:xfrm>
        </p:spPr>
        <p:txBody>
          <a:bodyPr/>
          <a:lstStyle/>
          <a:p>
            <a:r>
              <a:rPr lang="en-US" b="1" dirty="0"/>
              <a:t>HAS January 2023 Photo Participants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5F335D-FE16-150D-D248-4D1E72083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637243"/>
              </p:ext>
            </p:extLst>
          </p:nvPr>
        </p:nvGraphicFramePr>
        <p:xfrm>
          <a:off x="232756" y="1195915"/>
          <a:ext cx="8329353" cy="4257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455">
                  <a:extLst>
                    <a:ext uri="{9D8B030D-6E8A-4147-A177-3AD203B41FA5}">
                      <a16:colId xmlns:a16="http://schemas.microsoft.com/office/drawing/2014/main" val="1006231794"/>
                    </a:ext>
                  </a:extLst>
                </a:gridCol>
                <a:gridCol w="1396538">
                  <a:extLst>
                    <a:ext uri="{9D8B030D-6E8A-4147-A177-3AD203B41FA5}">
                      <a16:colId xmlns:a16="http://schemas.microsoft.com/office/drawing/2014/main" val="922885289"/>
                    </a:ext>
                  </a:extLst>
                </a:gridCol>
                <a:gridCol w="2543695">
                  <a:extLst>
                    <a:ext uri="{9D8B030D-6E8A-4147-A177-3AD203B41FA5}">
                      <a16:colId xmlns:a16="http://schemas.microsoft.com/office/drawing/2014/main" val="3599848035"/>
                    </a:ext>
                  </a:extLst>
                </a:gridCol>
                <a:gridCol w="2622665">
                  <a:extLst>
                    <a:ext uri="{9D8B030D-6E8A-4147-A177-3AD203B41FA5}">
                      <a16:colId xmlns:a16="http://schemas.microsoft.com/office/drawing/2014/main" val="228102785"/>
                    </a:ext>
                  </a:extLst>
                </a:gridCol>
              </a:tblGrid>
              <a:tr h="405283">
                <a:tc>
                  <a:txBody>
                    <a:bodyPr/>
                    <a:lstStyle/>
                    <a:p>
                      <a:r>
                        <a:rPr lang="en-US" sz="1400" dirty="0"/>
                        <a:t>Photographer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Bird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205513"/>
                  </a:ext>
                </a:extLst>
              </a:tr>
              <a:tr h="1333818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Joan Heffernan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Overall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 Behavior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Birders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OOPS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Funniest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Cooper’s Hawk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Housekeeping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Raven,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Crow?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Swans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Bottom Up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Suffield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Windsor</a:t>
                      </a:r>
                      <a:r>
                        <a:rPr lang="en-US" sz="1400" baseline="0" dirty="0"/>
                        <a:t> Locks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Union Pond, Manchester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Riverfront Park, Glastonbury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Batterson Park, Farmington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86481"/>
                  </a:ext>
                </a:extLst>
              </a:tr>
              <a:tr h="405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Maggie Peretto</a:t>
                      </a:r>
                      <a:endParaRPr lang="en-US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Rarest Bird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Oregon Junco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Rosedale Farm, Simsbury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393092"/>
                  </a:ext>
                </a:extLst>
              </a:tr>
              <a:tr h="405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Martin Kaehrle</a:t>
                      </a:r>
                      <a:endParaRPr lang="en-US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Best Overall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Gull Yawning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Charter Oak Landing – Hartford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4498052"/>
                  </a:ext>
                </a:extLst>
              </a:tr>
              <a:tr h="51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Sarah Faulkner</a:t>
                      </a:r>
                      <a:endParaRPr lang="en-US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Bird Behavior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OOPS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Cardinal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Red-Tailed Hawk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Simsbury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Farmington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5175595"/>
                  </a:ext>
                </a:extLst>
              </a:tr>
              <a:tr h="596708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Virge Kask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Overall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 Behavior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Cardinal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Eastern Bluebird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Spice Bush Park, West Hartford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Dismal Brook, Granby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818658"/>
                  </a:ext>
                </a:extLst>
              </a:tr>
              <a:tr h="596708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Glenn Burger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Overall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 Behavior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Black Vultures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Bald Eagles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Canton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Farmington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273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595498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048E4-442C-D24C-48C5-93F2F708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99" y="91106"/>
            <a:ext cx="7886700" cy="940010"/>
          </a:xfrm>
        </p:spPr>
        <p:txBody>
          <a:bodyPr>
            <a:normAutofit/>
          </a:bodyPr>
          <a:lstStyle/>
          <a:p>
            <a:r>
              <a:rPr lang="en-US" sz="4000" b="1" dirty="0"/>
              <a:t>Alison Wilcox Photos</a:t>
            </a:r>
          </a:p>
        </p:txBody>
      </p:sp>
      <p:pic>
        <p:nvPicPr>
          <p:cNvPr id="6" name="Picture 5" descr="A bird on a bird feeder&#10;&#10;Description automatically generated with medium confidence">
            <a:extLst>
              <a:ext uri="{FF2B5EF4-FFF2-40B4-BE49-F238E27FC236}">
                <a16:creationId xmlns:a16="http://schemas.microsoft.com/office/drawing/2014/main" id="{5C703B5E-A6C9-96ED-B529-E545E02D7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4" y="1031115"/>
            <a:ext cx="3276210" cy="2984269"/>
          </a:xfrm>
          <a:prstGeom prst="rect">
            <a:avLst/>
          </a:prstGeom>
        </p:spPr>
      </p:pic>
      <p:pic>
        <p:nvPicPr>
          <p:cNvPr id="8" name="Picture 7" descr="An owl sitting on a post&#10;&#10;Description automatically generated with medium confidence">
            <a:extLst>
              <a:ext uri="{FF2B5EF4-FFF2-40B4-BE49-F238E27FC236}">
                <a16:creationId xmlns:a16="http://schemas.microsoft.com/office/drawing/2014/main" id="{FC9E0859-2DC2-B199-1AF5-BDCA19F19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49" y="1031115"/>
            <a:ext cx="3134895" cy="3052006"/>
          </a:xfrm>
          <a:prstGeom prst="rect">
            <a:avLst/>
          </a:prstGeom>
        </p:spPr>
      </p:pic>
      <p:pic>
        <p:nvPicPr>
          <p:cNvPr id="10" name="Picture 9" descr="A couple of birds fly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49683571-BEC9-CD1D-B8AB-C9E266F78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3" y="4231514"/>
            <a:ext cx="3276210" cy="2518756"/>
          </a:xfrm>
          <a:prstGeom prst="rect">
            <a:avLst/>
          </a:prstGeom>
        </p:spPr>
      </p:pic>
      <p:pic>
        <p:nvPicPr>
          <p:cNvPr id="12" name="Picture 11" descr="A picture containing bird, aquatic bird, outdoor, goose&#10;&#10;Description automatically generated">
            <a:extLst>
              <a:ext uri="{FF2B5EF4-FFF2-40B4-BE49-F238E27FC236}">
                <a16:creationId xmlns:a16="http://schemas.microsoft.com/office/drawing/2014/main" id="{B0353D46-8206-E508-358D-269D6BC78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49" y="4231514"/>
            <a:ext cx="3134895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14407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901A00-0D0B-0F6A-7717-D8FFD9EA0593}"/>
              </a:ext>
            </a:extLst>
          </p:cNvPr>
          <p:cNvSpPr txBox="1">
            <a:spLocks/>
          </p:cNvSpPr>
          <p:nvPr/>
        </p:nvSpPr>
        <p:spPr>
          <a:xfrm>
            <a:off x="575699" y="91106"/>
            <a:ext cx="7886700" cy="94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Annette Pasek Photos</a:t>
            </a:r>
          </a:p>
        </p:txBody>
      </p:sp>
      <p:pic>
        <p:nvPicPr>
          <p:cNvPr id="6" name="Picture 5" descr="A picture containing grass, outdoor, dry, plant">
            <a:extLst>
              <a:ext uri="{FF2B5EF4-FFF2-40B4-BE49-F238E27FC236}">
                <a16:creationId xmlns:a16="http://schemas.microsoft.com/office/drawing/2014/main" id="{96861510-DF86-1C13-43A1-B54B80758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1" y="878726"/>
            <a:ext cx="3624349" cy="2416233"/>
          </a:xfrm>
          <a:prstGeom prst="rect">
            <a:avLst/>
          </a:prstGeom>
        </p:spPr>
      </p:pic>
      <p:pic>
        <p:nvPicPr>
          <p:cNvPr id="8" name="Picture 7" descr="A picture containing bird, outdoor, gull, standing&#10;&#10;Description automatically generated">
            <a:extLst>
              <a:ext uri="{FF2B5EF4-FFF2-40B4-BE49-F238E27FC236}">
                <a16:creationId xmlns:a16="http://schemas.microsoft.com/office/drawing/2014/main" id="{AF155AC4-CD1A-9143-4CE5-C074D7CC2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95705"/>
            <a:ext cx="3571867" cy="2397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D14094-4290-386C-2FBC-066557128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1" y="3395043"/>
            <a:ext cx="3624349" cy="2416233"/>
          </a:xfrm>
          <a:prstGeom prst="rect">
            <a:avLst/>
          </a:prstGeom>
        </p:spPr>
      </p:pic>
      <p:pic>
        <p:nvPicPr>
          <p:cNvPr id="12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F5513842-3D37-15F8-E96E-76CCB12A4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32" y="5178478"/>
            <a:ext cx="2402388" cy="1601592"/>
          </a:xfrm>
          <a:prstGeom prst="rect">
            <a:avLst/>
          </a:prstGeom>
        </p:spPr>
      </p:pic>
      <p:pic>
        <p:nvPicPr>
          <p:cNvPr id="14" name="Picture 13" descr="A bird in the water&#10;&#10;Description automatically generated with low confidence">
            <a:extLst>
              <a:ext uri="{FF2B5EF4-FFF2-40B4-BE49-F238E27FC236}">
                <a16:creationId xmlns:a16="http://schemas.microsoft.com/office/drawing/2014/main" id="{26B1C2B0-DC02-8577-5D32-B59DAEBCB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49" y="3429000"/>
            <a:ext cx="3571867" cy="238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18178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205474-EDED-A368-5336-64710D5FC7FD}"/>
              </a:ext>
            </a:extLst>
          </p:cNvPr>
          <p:cNvSpPr txBox="1">
            <a:spLocks/>
          </p:cNvSpPr>
          <p:nvPr/>
        </p:nvSpPr>
        <p:spPr>
          <a:xfrm>
            <a:off x="327884" y="99085"/>
            <a:ext cx="7886700" cy="94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Barbara Scavotto Photos</a:t>
            </a:r>
          </a:p>
        </p:txBody>
      </p:sp>
      <p:pic>
        <p:nvPicPr>
          <p:cNvPr id="6" name="Picture 5" descr="A bald eagle perched on a tree branch&#10;&#10;Description automatically generated">
            <a:extLst>
              <a:ext uri="{FF2B5EF4-FFF2-40B4-BE49-F238E27FC236}">
                <a16:creationId xmlns:a16="http://schemas.microsoft.com/office/drawing/2014/main" id="{7296D062-A8B7-0FCF-0B54-014C6852C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7" y="1031115"/>
            <a:ext cx="3919431" cy="2773807"/>
          </a:xfrm>
          <a:prstGeom prst="rect">
            <a:avLst/>
          </a:prstGeom>
        </p:spPr>
      </p:pic>
      <p:pic>
        <p:nvPicPr>
          <p:cNvPr id="8" name="Picture 7" descr="A bird in the water&#10;&#10;Description automatically generated with low confidence">
            <a:extLst>
              <a:ext uri="{FF2B5EF4-FFF2-40B4-BE49-F238E27FC236}">
                <a16:creationId xmlns:a16="http://schemas.microsoft.com/office/drawing/2014/main" id="{2709A202-DEE6-2860-2520-ECEFF5352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67" y="1031115"/>
            <a:ext cx="3589632" cy="2829921"/>
          </a:xfrm>
          <a:prstGeom prst="rect">
            <a:avLst/>
          </a:prstGeom>
        </p:spPr>
      </p:pic>
      <p:pic>
        <p:nvPicPr>
          <p:cNvPr id="10" name="Picture 9" descr="A bird sitting on a branch&#10;&#10;Description automatically generated with medium confidence">
            <a:extLst>
              <a:ext uri="{FF2B5EF4-FFF2-40B4-BE49-F238E27FC236}">
                <a16:creationId xmlns:a16="http://schemas.microsoft.com/office/drawing/2014/main" id="{8326C9BE-758E-7516-3186-79A30BB51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67" y="4028079"/>
            <a:ext cx="3589632" cy="2773806"/>
          </a:xfrm>
          <a:prstGeom prst="rect">
            <a:avLst/>
          </a:prstGeom>
        </p:spPr>
      </p:pic>
      <p:pic>
        <p:nvPicPr>
          <p:cNvPr id="12" name="Picture 11" descr="A bald eagle sitting on a branch&#10;&#10;Description automatically generated with medium confidence">
            <a:extLst>
              <a:ext uri="{FF2B5EF4-FFF2-40B4-BE49-F238E27FC236}">
                <a16:creationId xmlns:a16="http://schemas.microsoft.com/office/drawing/2014/main" id="{32E722BB-7C48-6DDB-DDAA-53AAAD539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0" y="3915858"/>
            <a:ext cx="2427317" cy="28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24008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52850D-F553-F0A2-F979-89560643428B}"/>
              </a:ext>
            </a:extLst>
          </p:cNvPr>
          <p:cNvSpPr txBox="1">
            <a:spLocks/>
          </p:cNvSpPr>
          <p:nvPr/>
        </p:nvSpPr>
        <p:spPr>
          <a:xfrm>
            <a:off x="197506" y="99085"/>
            <a:ext cx="7886700" cy="94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Donna Summer Photos</a:t>
            </a:r>
          </a:p>
        </p:txBody>
      </p:sp>
      <p:pic>
        <p:nvPicPr>
          <p:cNvPr id="6" name="Picture 5" descr="A picture containing outdoor, tree, sky, day&#10;&#10;Description automatically generated">
            <a:extLst>
              <a:ext uri="{FF2B5EF4-FFF2-40B4-BE49-F238E27FC236}">
                <a16:creationId xmlns:a16="http://schemas.microsoft.com/office/drawing/2014/main" id="{0C167FBA-5A57-76F9-10A9-3950FBA7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6" y="1039096"/>
            <a:ext cx="4073728" cy="3243072"/>
          </a:xfrm>
          <a:prstGeom prst="rect">
            <a:avLst/>
          </a:prstGeom>
        </p:spPr>
      </p:pic>
      <p:pic>
        <p:nvPicPr>
          <p:cNvPr id="8" name="Picture 7" descr="A bird flying in the sky&#10;&#10;Description automatically generated">
            <a:extLst>
              <a:ext uri="{FF2B5EF4-FFF2-40B4-BE49-F238E27FC236}">
                <a16:creationId xmlns:a16="http://schemas.microsoft.com/office/drawing/2014/main" id="{8A48227A-8541-2446-6298-57069E497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52" y="1039095"/>
            <a:ext cx="4322064" cy="32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96722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F9978F-D09B-B88A-C18A-B6344A35A05F}"/>
              </a:ext>
            </a:extLst>
          </p:cNvPr>
          <p:cNvSpPr txBox="1">
            <a:spLocks/>
          </p:cNvSpPr>
          <p:nvPr/>
        </p:nvSpPr>
        <p:spPr>
          <a:xfrm>
            <a:off x="197506" y="99085"/>
            <a:ext cx="7886700" cy="94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Doug Murray Photo</a:t>
            </a:r>
          </a:p>
        </p:txBody>
      </p:sp>
      <p:pic>
        <p:nvPicPr>
          <p:cNvPr id="6" name="Picture 5" descr="A picture containing close, staring&#10;&#10;Description automatically generated">
            <a:extLst>
              <a:ext uri="{FF2B5EF4-FFF2-40B4-BE49-F238E27FC236}">
                <a16:creationId xmlns:a16="http://schemas.microsoft.com/office/drawing/2014/main" id="{0E300447-0959-B7C4-2CE5-231EBD67D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94" y="1221975"/>
            <a:ext cx="4142233" cy="48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91544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036B0B-46DF-B4EC-161A-DA54357294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262" y="2105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Sophia Marler Photos</a:t>
            </a:r>
          </a:p>
        </p:txBody>
      </p:sp>
      <p:pic>
        <p:nvPicPr>
          <p:cNvPr id="6" name="Picture 5" descr="An owl sitting on a branch&#10;&#10;Description automatically generated with medium confidence">
            <a:extLst>
              <a:ext uri="{FF2B5EF4-FFF2-40B4-BE49-F238E27FC236}">
                <a16:creationId xmlns:a16="http://schemas.microsoft.com/office/drawing/2014/main" id="{D2230930-7B7E-6DC3-066C-CD7A55214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03" y="1426876"/>
            <a:ext cx="3023547" cy="3664905"/>
          </a:xfrm>
          <a:prstGeom prst="rect">
            <a:avLst/>
          </a:prstGeom>
        </p:spPr>
      </p:pic>
      <p:pic>
        <p:nvPicPr>
          <p:cNvPr id="8" name="Picture 7" descr="A close up of an owl&#10;&#10;Description automatically generated with medium confidence">
            <a:extLst>
              <a:ext uri="{FF2B5EF4-FFF2-40B4-BE49-F238E27FC236}">
                <a16:creationId xmlns:a16="http://schemas.microsoft.com/office/drawing/2014/main" id="{5476A289-5A8D-FC6E-21EB-F8278E53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2" y="1536128"/>
            <a:ext cx="4937762" cy="35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16820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285</TotalTime>
  <Words>478</Words>
  <Application>Microsoft Office PowerPoint</Application>
  <PresentationFormat>On-screen Show (4:3)</PresentationFormat>
  <Paragraphs>171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HAS January 2023 Photo Contest  Participants and Winners</vt:lpstr>
      <vt:lpstr>HAS January 2023 Photo Participants</vt:lpstr>
      <vt:lpstr>HAS January 2023 Photo Participants</vt:lpstr>
      <vt:lpstr>Alison Wilcox Photos</vt:lpstr>
      <vt:lpstr>PowerPoint Presentation</vt:lpstr>
      <vt:lpstr>PowerPoint Presentation</vt:lpstr>
      <vt:lpstr>PowerPoint Presentation</vt:lpstr>
      <vt:lpstr>PowerPoint Presentation</vt:lpstr>
      <vt:lpstr>Sophia Marler Photos</vt:lpstr>
      <vt:lpstr>Virge Cask Photos</vt:lpstr>
      <vt:lpstr>Glenn Berger Photos</vt:lpstr>
      <vt:lpstr>Joan Heffernan Photos</vt:lpstr>
      <vt:lpstr>Maggie Peretto Photo</vt:lpstr>
      <vt:lpstr>Martin Kaehrle Photo</vt:lpstr>
      <vt:lpstr>Sarah Faulkner Photos</vt:lpstr>
      <vt:lpstr>And the Winners!</vt:lpstr>
      <vt:lpstr>Best Overall</vt:lpstr>
      <vt:lpstr>Bird Behavior</vt:lpstr>
      <vt:lpstr>Rarest Bird</vt:lpstr>
      <vt:lpstr>Birders</vt:lpstr>
      <vt:lpstr>OOPS!</vt:lpstr>
      <vt:lpstr>Funniest</vt:lpstr>
      <vt:lpstr>And a big “Thank You” to our judges!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 January Photo Award Winners</dc:title>
  <dc:creator>Mona Cavallero</dc:creator>
  <cp:lastModifiedBy>Mona Cavallero</cp:lastModifiedBy>
  <cp:revision>50</cp:revision>
  <dcterms:created xsi:type="dcterms:W3CDTF">2023-05-02T15:27:03Z</dcterms:created>
  <dcterms:modified xsi:type="dcterms:W3CDTF">2023-05-03T17:41:55Z</dcterms:modified>
</cp:coreProperties>
</file>